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70" r:id="rId3"/>
    <p:sldId id="269" r:id="rId4"/>
    <p:sldId id="268" r:id="rId5"/>
    <p:sldId id="267" r:id="rId6"/>
    <p:sldId id="266" r:id="rId7"/>
    <p:sldId id="265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/>
              <a:ahLst/>
              <a:cxnLst>
                <a:cxn ang="0">
                  <a:pos x="0" y="566"/>
                </a:cxn>
                <a:cxn ang="0">
                  <a:pos x="0" y="906"/>
                </a:cxn>
                <a:cxn ang="0">
                  <a:pos x="1014" y="283"/>
                </a:cxn>
                <a:cxn ang="0">
                  <a:pos x="1018" y="307"/>
                </a:cxn>
                <a:cxn ang="0">
                  <a:pos x="869" y="0"/>
                </a:cxn>
                <a:cxn ang="0">
                  <a:pos x="0" y="566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/>
              <a:ahLst/>
              <a:cxnLst>
                <a:cxn ang="0">
                  <a:pos x="1018" y="566"/>
                </a:cxn>
                <a:cxn ang="0">
                  <a:pos x="1018" y="906"/>
                </a:cxn>
                <a:cxn ang="0">
                  <a:pos x="3" y="283"/>
                </a:cxn>
                <a:cxn ang="0">
                  <a:pos x="0" y="307"/>
                </a:cxn>
                <a:cxn ang="0">
                  <a:pos x="148" y="0"/>
                </a:cxn>
                <a:cxn ang="0">
                  <a:pos x="1018" y="566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10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/>
                <a:ahLst/>
                <a:cxnLst>
                  <a:cxn ang="0">
                    <a:pos x="1315" y="2198"/>
                  </a:cxn>
                  <a:cxn ang="0">
                    <a:pos x="1315" y="1815"/>
                  </a:cxn>
                  <a:cxn ang="0">
                    <a:pos x="409" y="214"/>
                  </a:cxn>
                  <a:cxn ang="0">
                    <a:pos x="0" y="0"/>
                  </a:cxn>
                  <a:cxn ang="0">
                    <a:pos x="1315" y="2198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09" y="216"/>
                  </a:cxn>
                  <a:cxn ang="0">
                    <a:pos x="2279" y="216"/>
                  </a:cxn>
                  <a:cxn ang="0">
                    <a:pos x="2631" y="0"/>
                  </a:cxn>
                  <a:cxn ang="0">
                    <a:pos x="0" y="0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/>
                <a:ahLst/>
                <a:cxnLst>
                  <a:cxn ang="0">
                    <a:pos x="0" y="2198"/>
                  </a:cxn>
                  <a:cxn ang="0">
                    <a:pos x="0" y="1815"/>
                  </a:cxn>
                  <a:cxn ang="0">
                    <a:pos x="906" y="214"/>
                  </a:cxn>
                  <a:cxn ang="0">
                    <a:pos x="1316" y="0"/>
                  </a:cxn>
                  <a:cxn ang="0">
                    <a:pos x="0" y="2198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</p:grp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</p:grpSp>
      <p:sp>
        <p:nvSpPr>
          <p:cNvPr id="36876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Правка образца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6E513-95E7-419F-82E6-FDE794ECDB2F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DECA3-9A35-4513-B344-5B87986BC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86A12-6436-4A03-A3A4-42B19093F9CA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A83EA-672A-4B5B-9C14-9D0F99D7A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1E0FB-DAD6-49A6-8B46-E3EEDDFF320D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43931-448E-432F-A392-41881DE0F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CDE49-D56D-4479-9A8C-7F340AAC92C4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3D7B4-C807-46F2-8A06-5A1AB7088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3DDF2-05A2-4C69-B241-D47B29846005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7D8BE-53A8-4CFF-A9B9-337F0D7C7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E0265-A1A6-4F07-9B25-22374DC1B5D5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8C3F0-108C-4ACE-9A57-A0F004BBB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C5CF-20A3-4075-B9E7-9DD0F757C27B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F947D-F86F-4BBF-BB17-83E16CAD7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CBC3A-613B-4EBB-B1B8-D05868B1298A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1FF0D-EF75-4C03-A412-30F999C61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BB36B-E5F3-4BFF-9B94-5F97AC7EE338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535F4-0472-47D0-A4BE-14B429D45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759A7-0A49-4CBB-94A5-3BF46F385925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417D1-256E-4107-9F65-EFFB38146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0C9B1-938F-4C8E-A08D-EE5F3F3878FD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13855-5B83-4AAB-A642-EFB20B842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kumimoji="1" lang="ru-RU" sz="2400">
              <a:latin typeface="Times New Roman" pitchFamily="18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35844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/>
              <a:ahLst/>
              <a:cxnLst>
                <a:cxn ang="0">
                  <a:pos x="318" y="198"/>
                </a:cxn>
                <a:cxn ang="0">
                  <a:pos x="318" y="318"/>
                </a:cxn>
                <a:cxn ang="0">
                  <a:pos x="1" y="99"/>
                </a:cxn>
                <a:cxn ang="0">
                  <a:pos x="0" y="108"/>
                </a:cxn>
                <a:cxn ang="0">
                  <a:pos x="46" y="0"/>
                </a:cxn>
                <a:cxn ang="0">
                  <a:pos x="318" y="198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/>
              <a:ahLst/>
              <a:cxnLst>
                <a:cxn ang="0">
                  <a:pos x="0" y="198"/>
                </a:cxn>
                <a:cxn ang="0">
                  <a:pos x="0" y="318"/>
                </a:cxn>
                <a:cxn ang="0">
                  <a:pos x="316" y="99"/>
                </a:cxn>
                <a:cxn ang="0">
                  <a:pos x="318" y="108"/>
                </a:cxn>
                <a:cxn ang="0">
                  <a:pos x="271" y="0"/>
                </a:cxn>
                <a:cxn ang="0">
                  <a:pos x="0" y="198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35847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3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35848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/>
                <a:ahLst/>
                <a:cxnLst>
                  <a:cxn ang="0">
                    <a:pos x="411" y="772"/>
                  </a:cxn>
                  <a:cxn ang="0">
                    <a:pos x="411" y="637"/>
                  </a:cxn>
                  <a:cxn ang="0">
                    <a:pos x="127" y="75"/>
                  </a:cxn>
                  <a:cxn ang="0">
                    <a:pos x="0" y="0"/>
                  </a:cxn>
                  <a:cxn ang="0">
                    <a:pos x="411" y="772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35849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7" y="76"/>
                  </a:cxn>
                  <a:cxn ang="0">
                    <a:pos x="712" y="76"/>
                  </a:cxn>
                  <a:cxn ang="0">
                    <a:pos x="822" y="0"/>
                  </a:cxn>
                  <a:cxn ang="0">
                    <a:pos x="0" y="0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  <p:sp>
            <p:nvSpPr>
              <p:cNvPr id="35850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/>
                <a:ahLst/>
                <a:cxnLst>
                  <a:cxn ang="0">
                    <a:pos x="0" y="772"/>
                  </a:cxn>
                  <a:cxn ang="0">
                    <a:pos x="0" y="637"/>
                  </a:cxn>
                  <a:cxn ang="0">
                    <a:pos x="283" y="75"/>
                  </a:cxn>
                  <a:cxn ang="0">
                    <a:pos x="411" y="0"/>
                  </a:cxn>
                  <a:cxn ang="0">
                    <a:pos x="0" y="772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000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ru-RU"/>
              </a:p>
            </p:txBody>
          </p:sp>
        </p:grp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</p:grpSp>
      <p:sp>
        <p:nvSpPr>
          <p:cNvPr id="102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2BF6B97E-3EA6-4D5F-8C09-F46B64BAE4A9}" type="datetimeFigureOut">
              <a:rPr lang="ru-RU"/>
              <a:pPr>
                <a:defRPr/>
              </a:pPr>
              <a:t>05.02.2020</a:t>
            </a:fld>
            <a:endParaRPr lang="ru-RU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957FCC19-F980-4AD3-825D-6409DC2FC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35" r:id="rId2"/>
    <p:sldLayoutId id="2147483734" r:id="rId3"/>
    <p:sldLayoutId id="2147483733" r:id="rId4"/>
    <p:sldLayoutId id="2147483732" r:id="rId5"/>
    <p:sldLayoutId id="2147483731" r:id="rId6"/>
    <p:sldLayoutId id="2147483730" r:id="rId7"/>
    <p:sldLayoutId id="2147483729" r:id="rId8"/>
    <p:sldLayoutId id="2147483728" r:id="rId9"/>
    <p:sldLayoutId id="2147483727" r:id="rId10"/>
    <p:sldLayoutId id="21474837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990600"/>
            <a:ext cx="7772400" cy="1371600"/>
          </a:xfrm>
        </p:spPr>
        <p:txBody>
          <a:bodyPr lIns="91440" tIns="45720" rIns="91440" bIns="45720" anchor="b"/>
          <a:lstStyle/>
          <a:p>
            <a:pPr algn="ctr" eaLnBrk="1" hangingPunct="1"/>
            <a:r>
              <a:rPr lang="ru-RU" altLang="ru-RU" sz="4500" smtClean="0"/>
              <a:t/>
            </a:r>
            <a:br>
              <a:rPr lang="ru-RU" altLang="ru-RU" sz="4500" smtClean="0"/>
            </a:br>
            <a:r>
              <a:rPr lang="ru-RU" altLang="ru-RU" sz="4500" smtClean="0"/>
              <a:t/>
            </a:r>
            <a:br>
              <a:rPr lang="ru-RU" altLang="ru-RU" sz="4500" smtClean="0"/>
            </a:br>
            <a:r>
              <a:rPr lang="ru-RU" altLang="ru-RU" sz="4500" smtClean="0"/>
              <a:t>Взаимодействие со СМИ в ситуации кризиса</a:t>
            </a:r>
            <a:br>
              <a:rPr lang="ru-RU" altLang="ru-RU" sz="4500" smtClean="0"/>
            </a:br>
            <a:endParaRPr lang="ru-RU" altLang="ru-RU" sz="4500" smtClean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517650" y="2643188"/>
            <a:ext cx="6810375" cy="2420937"/>
          </a:xfrm>
        </p:spPr>
        <p:txBody>
          <a:bodyPr lIns="91440" tIns="45720" rIns="91440" bIns="45720"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3600" b="1" smtClean="0"/>
              <a:t>Типичная ситуация: СМИ распространяют негативную информацию о вашей организации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b"/>
          <a:lstStyle/>
          <a:p>
            <a:pPr eaLnBrk="1" hangingPunct="1"/>
            <a:r>
              <a:rPr lang="ru-RU" altLang="ru-RU" smtClean="0"/>
              <a:t>Информация  - ложная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1.Информация- от издания (журналиста) – ошибка</a:t>
            </a:r>
            <a:r>
              <a:rPr lang="ru-RU" altLang="ru-RU" smtClean="0"/>
              <a:t>, </a:t>
            </a:r>
            <a:r>
              <a:rPr lang="ru-RU" altLang="ru-RU" smtClean="0"/>
              <a:t>недобросовестность</a:t>
            </a: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1.1. источник – неавторитетный:</a:t>
            </a:r>
          </a:p>
          <a:p>
            <a:pPr eaLnBrk="1" hangingPunct="1"/>
            <a:r>
              <a:rPr lang="ru-RU" altLang="ru-RU" dirty="0" smtClean="0"/>
              <a:t>Информацию игнорируем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dirty="0" smtClean="0"/>
              <a:t>Размещаем в СМИ с той же ЦА информацию, опровергающую ложное сообщение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b"/>
          <a:lstStyle/>
          <a:p>
            <a:pPr eaLnBrk="1" hangingPunct="1"/>
            <a:r>
              <a:rPr lang="ru-RU" altLang="ru-RU" smtClean="0"/>
              <a:t>Вариант 1.2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/>
            <a:r>
              <a:rPr lang="ru-RU" altLang="ru-RU" smtClean="0"/>
              <a:t>Источник  - авторитетный:</a:t>
            </a:r>
          </a:p>
          <a:p>
            <a:pPr eaLnBrk="1" hangingPunct="1"/>
            <a:r>
              <a:rPr lang="ru-RU" altLang="ru-RU" smtClean="0"/>
              <a:t>Обращение в редакцию – опровержение или суд – официальное письмо, заказное отправление с уведомлением о вручении и описью вложения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Статья 151Гражданского Кодекса РФ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  Компенсация морального вреда</a:t>
            </a:r>
            <a:br>
              <a:rPr lang="ru-RU" altLang="ru-RU" sz="2800" smtClean="0"/>
            </a:br>
            <a:endParaRPr lang="ru-RU" alt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Статья 152. Гражданского Кодекса РФ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 Защита чести, достоинства и деловой репутации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Ст.35, 43,44, 56,62 ФЗ от 27.12.1991г. № 2124-1 «О СМИ»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 smtClean="0"/>
              <a:t>Готовы действительно обратиться в суд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/>
            <a:r>
              <a:rPr lang="ru-RU" altLang="ru-RU" smtClean="0"/>
              <a:t>Опровержение – ретрансляция по другим коммуникационным каналам</a:t>
            </a:r>
          </a:p>
          <a:p>
            <a:pPr eaLnBrk="1" hangingPunct="1"/>
            <a:r>
              <a:rPr lang="ru-RU" altLang="ru-RU" smtClean="0"/>
              <a:t>Отказ – обращение в суд и информирование общественности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b"/>
          <a:lstStyle/>
          <a:p>
            <a:pPr eaLnBrk="1" hangingPunct="1"/>
            <a:r>
              <a:rPr lang="ru-RU" altLang="ru-RU" smtClean="0"/>
              <a:t>2. Ложь – по заказу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/>
            <a:r>
              <a:rPr lang="ru-RU" altLang="ru-RU" smtClean="0"/>
              <a:t>2.1.заказчик – конкурент</a:t>
            </a:r>
          </a:p>
          <a:p>
            <a:pPr eaLnBrk="1" hangingPunct="1"/>
            <a:r>
              <a:rPr lang="ru-RU" altLang="ru-RU" smtClean="0"/>
              <a:t>Быстро – собираем негативную достоверную информацию о конкуренте – массированное информирование ЦА – в тени для всех</a:t>
            </a:r>
          </a:p>
          <a:p>
            <a:pPr eaLnBrk="1" hangingPunct="1"/>
            <a:r>
              <a:rPr lang="ru-RU" altLang="ru-RU" smtClean="0"/>
              <a:t>Как источник – для конкурента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b"/>
          <a:lstStyle/>
          <a:p>
            <a:pPr eaLnBrk="1" hangingPunct="1"/>
            <a:r>
              <a:rPr lang="ru-RU" altLang="ru-RU" smtClean="0"/>
              <a:t>2.2 – рейдерский захват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/>
            <a:r>
              <a:rPr lang="ru-RU" altLang="ru-RU" smtClean="0"/>
              <a:t>Административный ресурс???</a:t>
            </a:r>
          </a:p>
          <a:p>
            <a:pPr eaLnBrk="1" hangingPunct="1"/>
            <a:r>
              <a:rPr lang="ru-RU" altLang="ru-RU" smtClean="0"/>
              <a:t>Если нет - широкая огласка</a:t>
            </a:r>
          </a:p>
          <a:p>
            <a:pPr eaLnBrk="1" hangingPunct="1"/>
            <a:r>
              <a:rPr lang="ru-RU" altLang="ru-RU" smtClean="0"/>
              <a:t>Если есть - спасаться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b"/>
          <a:lstStyle/>
          <a:p>
            <a:pPr eaLnBrk="1" hangingPunct="1"/>
            <a:r>
              <a:rPr lang="ru-RU" altLang="ru-RU" sz="4000" smtClean="0"/>
              <a:t>Негативная информация - достоверна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1440" tIns="45720" rIns="91440" bIns="45720"/>
          <a:lstStyle/>
          <a:p>
            <a:pPr eaLnBrk="1" hangingPunct="1"/>
            <a:r>
              <a:rPr lang="ru-RU" altLang="ru-RU" sz="2800" smtClean="0"/>
              <a:t>Ответ  - ряд сообщений в тех же СМИ (коммуникационных каналах):</a:t>
            </a:r>
          </a:p>
          <a:p>
            <a:pPr eaLnBrk="1" hangingPunct="1"/>
            <a:r>
              <a:rPr lang="ru-RU" altLang="ru-RU" sz="2800" smtClean="0"/>
              <a:t>1.факт – извинения- выяснение причин, расследование -  «контроль ситуации» - точное время следующего информирования</a:t>
            </a:r>
          </a:p>
          <a:p>
            <a:pPr eaLnBrk="1" hangingPunct="1"/>
            <a:r>
              <a:rPr lang="ru-RU" altLang="ru-RU" sz="2800" smtClean="0"/>
              <a:t>2. более короткое освещение факта - «контроль ситуации» - действие негативного фактора прекращено  - расследование продолжается – виновные ответят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1988" y="765175"/>
            <a:ext cx="7772400" cy="5254625"/>
          </a:xfrm>
        </p:spPr>
        <p:txBody>
          <a:bodyPr lIns="91440" tIns="45720" rIns="91440" bIns="45720"/>
          <a:lstStyle/>
          <a:p>
            <a:pPr eaLnBrk="1" hangingPunct="1"/>
            <a:r>
              <a:rPr lang="ru-RU" altLang="ru-RU" sz="2800" smtClean="0"/>
              <a:t>3 сообщение: еще более коротко – факт – акцент – меры помощи пострадавшим и ликвидация последствий – названы виновные</a:t>
            </a:r>
          </a:p>
          <a:p>
            <a:pPr eaLnBrk="1" hangingPunct="1"/>
            <a:r>
              <a:rPr lang="ru-RU" altLang="ru-RU" sz="2800" smtClean="0"/>
              <a:t>4 сообщение: еще короче – факты – расширенное изложение – помощь и последствия – наказание виновных – комплекс мер по недопущению таких ситуаций в будущем</a:t>
            </a:r>
          </a:p>
          <a:p>
            <a:pPr eaLnBrk="1" hangingPunct="1"/>
            <a:r>
              <a:rPr lang="ru-RU" altLang="ru-RU" sz="2800" smtClean="0"/>
              <a:t>Основной месседж во всех сообщениях – сверх ответственность компании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siness Plan">
  <a:themeElements>
    <a:clrScheme name="Business Plan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Business Pla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Business Plan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293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Verdana</vt:lpstr>
      <vt:lpstr>Wingdings</vt:lpstr>
      <vt:lpstr>Business Plan</vt:lpstr>
      <vt:lpstr>  Взаимодействие со СМИ в ситуации кризиса </vt:lpstr>
      <vt:lpstr>Информация  - ложная</vt:lpstr>
      <vt:lpstr>Вариант 1.2</vt:lpstr>
      <vt:lpstr>Презентация PowerPoint</vt:lpstr>
      <vt:lpstr>Презентация PowerPoint</vt:lpstr>
      <vt:lpstr>2. Ложь – по заказу</vt:lpstr>
      <vt:lpstr>2.2 – рейдерский захват</vt:lpstr>
      <vt:lpstr>Негативная информация - достоверна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10</cp:revision>
  <dcterms:created xsi:type="dcterms:W3CDTF">2013-10-17T03:55:12Z</dcterms:created>
  <dcterms:modified xsi:type="dcterms:W3CDTF">2020-02-05T14:47:41Z</dcterms:modified>
</cp:coreProperties>
</file>